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9" r:id="rId5"/>
    <p:sldId id="268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9B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BB380-57B9-49E5-9206-3D5F1B277122}" type="datetimeFigureOut">
              <a:rPr lang="pl-PL" smtClean="0"/>
              <a:pPr/>
              <a:t>11.12.2020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5171F-C187-4A78-9D90-42C1E54E9DE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klamodajnia.pl/zloz_zapytanie_ofertowe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5162345"/>
          </a:xfrm>
          <a:ln>
            <a:solidFill>
              <a:srgbClr val="2E09B7"/>
            </a:solidFill>
          </a:ln>
        </p:spPr>
        <p:txBody>
          <a:bodyPr>
            <a:normAutofit/>
          </a:bodyPr>
          <a:lstStyle/>
          <a:p>
            <a:r>
              <a:rPr lang="pl-PL" sz="8800" b="1" dirty="0" smtClean="0">
                <a:solidFill>
                  <a:srgbClr val="7030A0"/>
                </a:solidFill>
              </a:rPr>
              <a:t>ZASADY REDAGOWANIA PISM</a:t>
            </a:r>
            <a:endParaRPr lang="pl-PL" sz="8800" b="1" dirty="0">
              <a:solidFill>
                <a:srgbClr val="7030A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6453336"/>
            <a:ext cx="6400800" cy="216024"/>
          </a:xfrm>
        </p:spPr>
        <p:txBody>
          <a:bodyPr>
            <a:normAutofit/>
          </a:bodyPr>
          <a:lstStyle/>
          <a:p>
            <a:endParaRPr lang="pl-PL" sz="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ADRESAT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Wstępna część zapytania ofertowego powinna</a:t>
            </a:r>
          </a:p>
          <a:p>
            <a:pPr>
              <a:buNone/>
            </a:pPr>
            <a:r>
              <a:rPr lang="pl-PL" sz="2800" b="1" dirty="0" smtClean="0"/>
              <a:t>   również zawierać wzmiankę o pochodzeniu informacji</a:t>
            </a:r>
          </a:p>
          <a:p>
            <a:pPr algn="ctr">
              <a:buNone/>
            </a:pPr>
            <a:r>
              <a:rPr lang="pl-PL" sz="2800" b="1" dirty="0" smtClean="0"/>
              <a:t>  o adresacie listu. Źródłem informacji o przedsiębiorstwie,</a:t>
            </a:r>
          </a:p>
          <a:p>
            <a:pPr algn="ctr">
              <a:buNone/>
            </a:pPr>
            <a:r>
              <a:rPr lang="pl-PL" sz="2800" b="1" dirty="0" smtClean="0"/>
              <a:t>do którego kierowane jest zapytanie ofertowe, mogą być</a:t>
            </a:r>
          </a:p>
          <a:p>
            <a:pPr>
              <a:buNone/>
            </a:pPr>
            <a:r>
              <a:rPr lang="pl-PL" sz="2800" b="1" dirty="0" smtClean="0"/>
              <a:t>  ogłoszenia, prospekty handlowe, konsulat właściwego </a:t>
            </a:r>
          </a:p>
          <a:p>
            <a:pPr>
              <a:buNone/>
            </a:pPr>
            <a:r>
              <a:rPr lang="pl-PL" sz="2800" b="1" dirty="0" smtClean="0"/>
              <a:t>  kraju, izba handlowa bądź inna instytucja.</a:t>
            </a:r>
          </a:p>
          <a:p>
            <a:pPr>
              <a:buNone/>
            </a:pPr>
            <a:r>
              <a:rPr lang="pl-PL" sz="2800" b="1" dirty="0" smtClean="0"/>
              <a:t>  Można również powołać się na osobę czy </a:t>
            </a:r>
          </a:p>
          <a:p>
            <a:pPr>
              <a:buNone/>
            </a:pPr>
            <a:r>
              <a:rPr lang="pl-PL" sz="2800" b="1" dirty="0" smtClean="0"/>
              <a:t>  przedsiębiorstwo, które poleciło nam adresata lub</a:t>
            </a:r>
          </a:p>
          <a:p>
            <a:pPr>
              <a:buNone/>
            </a:pPr>
            <a:r>
              <a:rPr lang="pl-PL" sz="2800" b="1" dirty="0" smtClean="0"/>
              <a:t>  odwołać się do renomy jego produktów.</a:t>
            </a:r>
          </a:p>
          <a:p>
            <a:endParaRPr lang="pl-PL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TREŚĆ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b="1" dirty="0" smtClean="0"/>
              <a:t>może zawierać prośbę o:</a:t>
            </a:r>
          </a:p>
          <a:p>
            <a:r>
              <a:rPr lang="pl-PL" sz="2800" b="1" dirty="0" smtClean="0"/>
              <a:t> katalogi, cenniki, próbki lub wzory towarów, warunki płatności,      lub</a:t>
            </a:r>
          </a:p>
          <a:p>
            <a:r>
              <a:rPr lang="pl-PL" sz="2800" b="1" dirty="0" smtClean="0"/>
              <a:t>informacje o możliwościach zakupu konkretnych towarów</a:t>
            </a:r>
          </a:p>
          <a:p>
            <a:r>
              <a:rPr lang="pl-PL" sz="2800" b="1" dirty="0" smtClean="0"/>
              <a:t>Prośba o przesłanie próbek lub wzorów dotyczyć może towarów o mniejszej wartości jednostkowej i niewielkich rozmiarach</a:t>
            </a:r>
          </a:p>
          <a:p>
            <a:pPr>
              <a:buNone/>
            </a:pPr>
            <a:r>
              <a:rPr lang="pl-PL" sz="2800" b="1" dirty="0" smtClean="0"/>
              <a:t>W sytuacji, kiedy zapytanie ofertowe dotyczy </a:t>
            </a:r>
            <a:r>
              <a:rPr lang="pl-PL" sz="2800" b="1" u="sng" dirty="0" smtClean="0"/>
              <a:t>urządzeń</a:t>
            </a:r>
          </a:p>
          <a:p>
            <a:pPr>
              <a:buNone/>
            </a:pPr>
            <a:r>
              <a:rPr lang="pl-PL" sz="2800" b="1" u="sng" dirty="0" smtClean="0"/>
              <a:t> bądź maszyn</a:t>
            </a:r>
            <a:r>
              <a:rPr lang="pl-PL" sz="2800" b="1" dirty="0" smtClean="0"/>
              <a:t>, dostawca może zaproponować wizytę </a:t>
            </a:r>
          </a:p>
          <a:p>
            <a:pPr>
              <a:buNone/>
            </a:pPr>
            <a:r>
              <a:rPr lang="pl-PL" sz="2800" b="1" dirty="0" smtClean="0"/>
              <a:t>przedstawiciela firmy zwracającej się z zapytaniem</a:t>
            </a:r>
          </a:p>
          <a:p>
            <a:pPr>
              <a:buNone/>
            </a:pPr>
            <a:r>
              <a:rPr lang="pl-PL" sz="2800" b="1" dirty="0" smtClean="0"/>
              <a:t>ofertowym i prezentację maszyn na miejscu.</a:t>
            </a:r>
          </a:p>
          <a:p>
            <a:endParaRPr lang="pl-PL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PŁATNOŚCI – WARUNKI I UPUSTY </a:t>
            </a:r>
            <a:endParaRPr lang="pl-PL" sz="2800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Warunki regulowania płatności wraz z cenami są bardzo często podawane w ogłoszeniach prasowych lub innych publikacjach wydawanych przez producenta. </a:t>
            </a:r>
          </a:p>
          <a:p>
            <a:r>
              <a:rPr lang="pl-PL" sz="2800" b="1" dirty="0" smtClean="0"/>
              <a:t>Nic nie stoi na przeszkodzie, by w zapytaniu ofertowym </a:t>
            </a:r>
          </a:p>
          <a:p>
            <a:pPr>
              <a:buNone/>
            </a:pPr>
            <a:r>
              <a:rPr lang="pl-PL" sz="2800" b="1" dirty="0" smtClean="0"/>
              <a:t>    zasugerować warunki, na jakich przywykliśmy</a:t>
            </a:r>
          </a:p>
          <a:p>
            <a:pPr>
              <a:buNone/>
            </a:pPr>
            <a:r>
              <a:rPr lang="pl-PL" sz="2800" b="1" dirty="0" smtClean="0"/>
              <a:t>    dotychczas regulować zobowiązania na złożone</a:t>
            </a:r>
          </a:p>
          <a:p>
            <a:pPr>
              <a:buNone/>
            </a:pPr>
            <a:r>
              <a:rPr lang="pl-PL" sz="2800" b="1" dirty="0" smtClean="0"/>
              <a:t>    zamówienia.</a:t>
            </a:r>
          </a:p>
          <a:p>
            <a:pPr>
              <a:buNone/>
            </a:pPr>
            <a:r>
              <a:rPr lang="pl-PL" sz="2800" b="1" dirty="0" smtClean="0"/>
              <a:t>    Zwrócić się można również z pytaniem o możliwość </a:t>
            </a:r>
          </a:p>
          <a:p>
            <a:pPr>
              <a:buNone/>
            </a:pPr>
            <a:r>
              <a:rPr lang="pl-PL" sz="2800" b="1" dirty="0" smtClean="0"/>
              <a:t>    otrzymania upustów i zniżek.</a:t>
            </a:r>
            <a:endParaRPr lang="pl-PL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ZAKOŃCZENIE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040560"/>
          </a:xfrm>
        </p:spPr>
        <p:txBody>
          <a:bodyPr/>
          <a:lstStyle/>
          <a:p>
            <a:r>
              <a:rPr lang="pl-PL" b="1" dirty="0" smtClean="0"/>
              <a:t>W zakończeniu dodatkowo można zwrócić uwagę dostawcy na możliwość podjęcia stałej współpracy.</a:t>
            </a:r>
          </a:p>
          <a:p>
            <a:r>
              <a:rPr lang="pl-PL" b="1" dirty="0" smtClean="0"/>
              <a:t>Całość zakończenia zamykać może prośba o szybkie nadesłanie odpowiedzi</a:t>
            </a:r>
            <a:endParaRPr lang="pl-PL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42876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571480"/>
            <a:ext cx="8472518" cy="5554683"/>
          </a:xfrm>
        </p:spPr>
        <p:txBody>
          <a:bodyPr>
            <a:noAutofit/>
          </a:bodyPr>
          <a:lstStyle/>
          <a:p>
            <a:r>
              <a:rPr lang="pl-PL" sz="2900" b="1" dirty="0" smtClean="0"/>
              <a:t>to zaproszenie dla dostawców do wzięcia udziału w</a:t>
            </a:r>
          </a:p>
          <a:p>
            <a:pPr>
              <a:buNone/>
            </a:pPr>
            <a:r>
              <a:rPr lang="pl-PL" sz="2900" b="1" dirty="0" smtClean="0"/>
              <a:t> procesie składania ofert, mającego na celu </a:t>
            </a:r>
          </a:p>
          <a:p>
            <a:pPr>
              <a:buNone/>
            </a:pPr>
            <a:r>
              <a:rPr lang="pl-PL" sz="2900" b="1" dirty="0" smtClean="0"/>
              <a:t>dostarczenie konkretnego produktu lub usługi.</a:t>
            </a:r>
          </a:p>
          <a:p>
            <a:pPr>
              <a:buNone/>
            </a:pPr>
            <a:endParaRPr lang="pl-PL" sz="29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pl-PL" sz="2900" b="1" dirty="0" smtClean="0">
                <a:solidFill>
                  <a:srgbClr val="7030A0"/>
                </a:solidFill>
              </a:rPr>
              <a:t>Pamiętajmy </a:t>
            </a:r>
          </a:p>
          <a:p>
            <a:pPr>
              <a:buNone/>
            </a:pPr>
            <a:r>
              <a:rPr lang="pl-PL" sz="2900" b="1" u="sng" dirty="0" smtClean="0">
                <a:solidFill>
                  <a:srgbClr val="C00000"/>
                </a:solidFill>
              </a:rPr>
              <a:t>To nam powinno zależeć </a:t>
            </a:r>
            <a:r>
              <a:rPr lang="pl-PL" sz="2900" b="1" dirty="0" smtClean="0"/>
              <a:t>na otrzymaniu największej</a:t>
            </a:r>
          </a:p>
          <a:p>
            <a:pPr>
              <a:buNone/>
            </a:pPr>
            <a:r>
              <a:rPr lang="pl-PL" sz="2900" b="1" dirty="0" smtClean="0"/>
              <a:t>liczby ofert na złożone zapytanie, aby móc wybrać</a:t>
            </a:r>
          </a:p>
          <a:p>
            <a:pPr>
              <a:buNone/>
            </a:pPr>
            <a:r>
              <a:rPr lang="pl-PL" sz="2900" b="1" dirty="0" smtClean="0"/>
              <a:t>najlepszą, (niekoniecznie najtańszą) – taką która</a:t>
            </a:r>
          </a:p>
          <a:p>
            <a:pPr>
              <a:buNone/>
            </a:pPr>
            <a:r>
              <a:rPr lang="pl-PL" sz="2900" b="1" dirty="0" smtClean="0"/>
              <a:t>spełni nasze oczekiwania.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9001156" cy="857256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Dlaczego warto przykładać się do pisania treści zapytania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071546"/>
            <a:ext cx="8677628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dirty="0" smtClean="0"/>
              <a:t>*)</a:t>
            </a:r>
            <a:r>
              <a:rPr lang="pl-PL" sz="2800" b="1" dirty="0" smtClean="0"/>
              <a:t>zawierając szczegółowe informacje o zamawianym</a:t>
            </a:r>
          </a:p>
          <a:p>
            <a:pPr>
              <a:buNone/>
            </a:pPr>
            <a:r>
              <a:rPr lang="pl-PL" sz="2800" b="1" dirty="0" smtClean="0"/>
              <a:t>towarze, usłudze – mamy pewność, że otrzymane oferty</a:t>
            </a:r>
          </a:p>
          <a:p>
            <a:pPr>
              <a:buNone/>
            </a:pPr>
            <a:r>
              <a:rPr lang="pl-PL" sz="2800" b="1" dirty="0" smtClean="0"/>
              <a:t>będą przedstawiały wycenę dokładnie tego – czego </a:t>
            </a:r>
          </a:p>
          <a:p>
            <a:pPr>
              <a:buNone/>
            </a:pPr>
            <a:r>
              <a:rPr lang="pl-PL" sz="2800" b="1" dirty="0" smtClean="0"/>
              <a:t>potrzebujemy.</a:t>
            </a:r>
          </a:p>
          <a:p>
            <a:pPr>
              <a:buNone/>
            </a:pPr>
            <a:r>
              <a:rPr lang="pl-PL" sz="2800" b="1" dirty="0" smtClean="0"/>
              <a:t>Unikniemy telefonów/ maili z pytaniami typu:</a:t>
            </a:r>
          </a:p>
          <a:p>
            <a:pPr>
              <a:buNone/>
            </a:pPr>
            <a:r>
              <a:rPr lang="pl-PL" sz="2800" b="1" dirty="0" smtClean="0"/>
              <a:t>        „Ale dokładniej to chce Pan </a:t>
            </a:r>
            <a:r>
              <a:rPr lang="pl-PL" sz="2800" b="1" dirty="0" smtClean="0"/>
              <a:t>to, </a:t>
            </a:r>
            <a:r>
              <a:rPr lang="pl-PL" sz="2800" b="1" dirty="0" smtClean="0"/>
              <a:t>czy tamto?”</a:t>
            </a:r>
          </a:p>
          <a:p>
            <a:pPr>
              <a:buNone/>
            </a:pPr>
            <a:r>
              <a:rPr lang="pl-PL" sz="2800" b="1" dirty="0" smtClean="0"/>
              <a:t>*)pisząc składne zdania, bez błędów ortograficznych, </a:t>
            </a:r>
          </a:p>
          <a:p>
            <a:pPr>
              <a:buNone/>
            </a:pPr>
            <a:r>
              <a:rPr lang="pl-PL" sz="2800" b="1" dirty="0" smtClean="0"/>
              <a:t>określamy własny poziom intelektualny oraz poziom</a:t>
            </a:r>
          </a:p>
          <a:p>
            <a:pPr>
              <a:buNone/>
            </a:pPr>
            <a:r>
              <a:rPr lang="pl-PL" sz="2800" b="1" dirty="0" smtClean="0"/>
              <a:t>firmy, którą reprezentujemy.</a:t>
            </a:r>
          </a:p>
          <a:p>
            <a:endParaRPr lang="pl-PL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42876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714356"/>
            <a:ext cx="8786874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b="1" dirty="0" smtClean="0"/>
              <a:t>Używając zwrotów grzecznościowych jak „</a:t>
            </a:r>
            <a:r>
              <a:rPr lang="pl-PL" sz="2800" b="1" dirty="0" smtClean="0">
                <a:solidFill>
                  <a:srgbClr val="C00000"/>
                </a:solidFill>
              </a:rPr>
              <a:t>bardzo proszę</a:t>
            </a:r>
          </a:p>
          <a:p>
            <a:pPr>
              <a:buNone/>
            </a:pPr>
            <a:r>
              <a:rPr lang="pl-PL" sz="2800" b="1" dirty="0" smtClean="0">
                <a:solidFill>
                  <a:srgbClr val="C00000"/>
                </a:solidFill>
              </a:rPr>
              <a:t> o wycenę</a:t>
            </a:r>
            <a:r>
              <a:rPr lang="pl-PL" sz="2800" b="1" dirty="0" smtClean="0"/>
              <a:t>…” możemy liczyć na to że otrzymamy więcej</a:t>
            </a:r>
          </a:p>
          <a:p>
            <a:pPr>
              <a:buNone/>
            </a:pPr>
            <a:r>
              <a:rPr lang="pl-PL" sz="2800" b="1" dirty="0" smtClean="0"/>
              <a:t> ciekawych ofert, napisanych specjalnie dla nas, niż jak</a:t>
            </a:r>
          </a:p>
          <a:p>
            <a:pPr>
              <a:buNone/>
            </a:pPr>
            <a:r>
              <a:rPr lang="pl-PL" sz="2800" b="1" dirty="0" smtClean="0"/>
              <a:t> zaczniemy od „Potrzebuję…”</a:t>
            </a:r>
          </a:p>
          <a:p>
            <a:pPr>
              <a:buNone/>
            </a:pPr>
            <a:r>
              <a:rPr lang="pl-PL" sz="2800" b="1" dirty="0" smtClean="0"/>
              <a:t>*) Jeśli nie mamy pewności jakie parametry dla danego</a:t>
            </a:r>
          </a:p>
          <a:p>
            <a:pPr>
              <a:buNone/>
            </a:pPr>
            <a:r>
              <a:rPr lang="pl-PL" sz="2800" b="1" dirty="0" smtClean="0"/>
              <a:t> towaru (usługi) powinniśmy określić w zapytaniu, dobrze</a:t>
            </a:r>
          </a:p>
          <a:p>
            <a:pPr>
              <a:buNone/>
            </a:pPr>
            <a:r>
              <a:rPr lang="pl-PL" sz="2800" b="1" dirty="0" smtClean="0"/>
              <a:t> jest wcześniej odwiedzić parę stron w Google i sprawdzić</a:t>
            </a:r>
          </a:p>
          <a:p>
            <a:pPr>
              <a:buNone/>
            </a:pPr>
            <a:r>
              <a:rPr lang="pl-PL" sz="2800" b="1" dirty="0" smtClean="0"/>
              <a:t>podstawowe dane / cechy towaru.</a:t>
            </a:r>
          </a:p>
          <a:p>
            <a:endParaRPr lang="pl-PL" sz="2800" dirty="0" smtClean="0"/>
          </a:p>
          <a:p>
            <a:endParaRPr lang="pl-PL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285728"/>
            <a:ext cx="8786874" cy="635798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sz="1600" b="1" dirty="0" smtClean="0"/>
              <a:t>Hurtownia Artykułów Spożywczych		                                Katowice, dnia 03-07-2012 roku</a:t>
            </a:r>
          </a:p>
          <a:p>
            <a:pPr>
              <a:buNone/>
            </a:pPr>
            <a:r>
              <a:rPr lang="pl-PL" sz="1600" b="1" dirty="0" smtClean="0"/>
              <a:t>„CYMES”</a:t>
            </a:r>
          </a:p>
          <a:p>
            <a:pPr>
              <a:buNone/>
            </a:pPr>
            <a:r>
              <a:rPr lang="pl-PL" sz="1600" b="1" dirty="0" smtClean="0"/>
              <a:t>ul. Wielka 110</a:t>
            </a:r>
          </a:p>
          <a:p>
            <a:pPr>
              <a:buNone/>
            </a:pPr>
            <a:r>
              <a:rPr lang="pl-PL" sz="1600" b="1" dirty="0" smtClean="0"/>
              <a:t>40-398 Katowice</a:t>
            </a:r>
          </a:p>
          <a:p>
            <a:pPr>
              <a:buNone/>
            </a:pPr>
            <a:endParaRPr lang="pl-PL" sz="1600" b="1" dirty="0" smtClean="0"/>
          </a:p>
          <a:p>
            <a:pPr>
              <a:buNone/>
            </a:pPr>
            <a:r>
              <a:rPr lang="pl-PL" sz="1600" b="1" dirty="0" smtClean="0"/>
              <a:t>Nasz znak: 222/11</a:t>
            </a:r>
          </a:p>
          <a:p>
            <a:pPr>
              <a:buNone/>
            </a:pPr>
            <a:r>
              <a:rPr lang="pl-PL" sz="1600" b="1" dirty="0" smtClean="0"/>
              <a:t> </a:t>
            </a:r>
          </a:p>
          <a:p>
            <a:pPr>
              <a:buNone/>
            </a:pPr>
            <a:r>
              <a:rPr lang="pl-PL" sz="1600" b="1" dirty="0" smtClean="0"/>
              <a:t>              					                   Zakład Przemysłu Spożywczego</a:t>
            </a:r>
          </a:p>
          <a:p>
            <a:pPr>
              <a:buNone/>
            </a:pPr>
            <a:r>
              <a:rPr lang="pl-PL" sz="1600" b="1" dirty="0" smtClean="0"/>
              <a:t>						                  „Malina” sp. z o.o.</a:t>
            </a:r>
          </a:p>
          <a:p>
            <a:pPr>
              <a:buNone/>
            </a:pPr>
            <a:endParaRPr lang="pl-PL" sz="1600" b="1" dirty="0" smtClean="0"/>
          </a:p>
          <a:p>
            <a:pPr>
              <a:buNone/>
            </a:pPr>
            <a:r>
              <a:rPr lang="pl-PL" sz="1600" b="1" dirty="0" smtClean="0"/>
              <a:t>						                   ul. Krótka 6</a:t>
            </a:r>
          </a:p>
          <a:p>
            <a:pPr>
              <a:buNone/>
            </a:pPr>
            <a:r>
              <a:rPr lang="pl-PL" sz="1600" b="1" dirty="0" smtClean="0"/>
              <a:t>						                   56-500 SYCÓW </a:t>
            </a:r>
          </a:p>
          <a:p>
            <a:pPr>
              <a:buNone/>
            </a:pPr>
            <a:r>
              <a:rPr lang="pl-PL" sz="1600" b="1" dirty="0" smtClean="0"/>
              <a:t>Sprawa: zapytanie o ofertę</a:t>
            </a:r>
          </a:p>
          <a:p>
            <a:pPr>
              <a:buNone/>
            </a:pPr>
            <a:endParaRPr lang="pl-PL" sz="1600" b="1" dirty="0" smtClean="0"/>
          </a:p>
          <a:p>
            <a:pPr>
              <a:buNone/>
            </a:pPr>
            <a:r>
              <a:rPr lang="pl-PL" sz="1600" b="1" dirty="0" smtClean="0"/>
              <a:t> </a:t>
            </a:r>
          </a:p>
          <a:p>
            <a:pPr>
              <a:buNone/>
            </a:pPr>
            <a:r>
              <a:rPr lang="pl-PL" sz="1600" b="1" dirty="0" smtClean="0"/>
              <a:t>Hurtownia Artykułów Spożywczych „CYMES” zwraca się z prośbą o przesłanie informacji o cenach</a:t>
            </a:r>
          </a:p>
          <a:p>
            <a:pPr>
              <a:buNone/>
            </a:pPr>
            <a:r>
              <a:rPr lang="pl-PL" sz="1600" b="1" dirty="0" smtClean="0"/>
              <a:t> dżemów śliwkowych i dżemów z owoców leśnych posiadanych przez Waszą firmę w obecnej ofercie.</a:t>
            </a:r>
          </a:p>
          <a:p>
            <a:pPr>
              <a:buNone/>
            </a:pPr>
            <a:r>
              <a:rPr lang="pl-PL" sz="1600" b="1" dirty="0" smtClean="0"/>
              <a:t>Interesuje nas termin i rodzaj zapłaty w przypadku zakupienia w/</a:t>
            </a:r>
            <a:r>
              <a:rPr lang="pl-PL" sz="1600" b="1" dirty="0" err="1" smtClean="0"/>
              <a:t>w</a:t>
            </a:r>
            <a:r>
              <a:rPr lang="pl-PL" sz="1600" b="1" dirty="0" smtClean="0"/>
              <a:t> towarów.</a:t>
            </a:r>
          </a:p>
          <a:p>
            <a:pPr>
              <a:buNone/>
            </a:pPr>
            <a:r>
              <a:rPr lang="pl-PL" sz="1600" b="1" dirty="0" smtClean="0"/>
              <a:t>Zainteresowani jesteśmy również bonifikatą udzielaną klientom posiadających własny transport.</a:t>
            </a:r>
          </a:p>
          <a:p>
            <a:pPr>
              <a:buNone/>
            </a:pPr>
            <a:r>
              <a:rPr lang="pl-PL" sz="1600" b="1" dirty="0" smtClean="0"/>
              <a:t>Prosimy o szybką odpowiedź na nasze zapytanie.</a:t>
            </a:r>
          </a:p>
          <a:p>
            <a:pPr>
              <a:buNone/>
            </a:pPr>
            <a:r>
              <a:rPr lang="pl-PL" sz="1600" b="1" dirty="0" smtClean="0"/>
              <a:t> </a:t>
            </a:r>
          </a:p>
          <a:p>
            <a:pPr>
              <a:buNone/>
            </a:pPr>
            <a:r>
              <a:rPr lang="pl-PL" sz="1600" b="1" dirty="0" smtClean="0"/>
              <a:t> </a:t>
            </a:r>
          </a:p>
          <a:p>
            <a:pPr>
              <a:buNone/>
            </a:pPr>
            <a:r>
              <a:rPr lang="pl-PL" sz="1600" b="1" dirty="0" smtClean="0"/>
              <a:t>								Z poważaniem,</a:t>
            </a:r>
          </a:p>
          <a:p>
            <a:pPr>
              <a:buNone/>
            </a:pPr>
            <a:r>
              <a:rPr lang="pl-PL" sz="1600" b="1" dirty="0" smtClean="0"/>
              <a:t>								Dyrektor</a:t>
            </a:r>
          </a:p>
          <a:p>
            <a:pPr>
              <a:buNone/>
            </a:pPr>
            <a:endParaRPr lang="pl-PL" sz="1600" b="1" dirty="0" smtClean="0"/>
          </a:p>
          <a:p>
            <a:pPr>
              <a:buNone/>
            </a:pPr>
            <a:r>
              <a:rPr lang="pl-PL" sz="1600" b="1" dirty="0" smtClean="0"/>
              <a:t>								Grzegorz Jokiel</a:t>
            </a:r>
          </a:p>
          <a:p>
            <a:endParaRPr lang="pl-PL" sz="1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285728"/>
            <a:ext cx="8786874" cy="6429420"/>
          </a:xfrm>
        </p:spPr>
        <p:txBody>
          <a:bodyPr>
            <a:normAutofit fontScale="92500" lnSpcReduction="20000"/>
          </a:bodyPr>
          <a:lstStyle/>
          <a:p>
            <a:r>
              <a:rPr lang="pl-PL" sz="1600" b="1" dirty="0" smtClean="0"/>
              <a:t>Zakład Krawiecki “Danka”				Sosnowiec, 2011-07-25</a:t>
            </a:r>
          </a:p>
          <a:p>
            <a:r>
              <a:rPr lang="pl-PL" sz="1600" b="1" dirty="0" smtClean="0"/>
              <a:t>ul. Krzywa 7</a:t>
            </a:r>
          </a:p>
          <a:p>
            <a:r>
              <a:rPr lang="pl-PL" sz="1600" b="1" dirty="0" smtClean="0"/>
              <a:t>40-200 Sosnowiec</a:t>
            </a:r>
          </a:p>
          <a:p>
            <a:r>
              <a:rPr lang="pl-PL" sz="1050" b="1" dirty="0" smtClean="0"/>
              <a:t> </a:t>
            </a:r>
          </a:p>
          <a:p>
            <a:r>
              <a:rPr lang="pl-PL" sz="1050" b="1" dirty="0" smtClean="0"/>
              <a:t> </a:t>
            </a:r>
          </a:p>
          <a:p>
            <a:endParaRPr lang="pl-PL" sz="1050" b="1" dirty="0" smtClean="0"/>
          </a:p>
          <a:p>
            <a:pPr>
              <a:buNone/>
            </a:pPr>
            <a:endParaRPr lang="pl-PL" sz="1050" b="1" dirty="0" smtClean="0"/>
          </a:p>
          <a:p>
            <a:r>
              <a:rPr lang="pl-PL" sz="1600" b="1" dirty="0" smtClean="0"/>
              <a:t>Nasz znak: 74/11</a:t>
            </a:r>
          </a:p>
          <a:p>
            <a:r>
              <a:rPr lang="pl-PL" sz="1050" b="1" dirty="0" smtClean="0"/>
              <a:t>					</a:t>
            </a:r>
            <a:r>
              <a:rPr lang="pl-PL" sz="1600" b="1" dirty="0" smtClean="0"/>
              <a:t>Hurtownia Materiałów Tekstylnych						  „</a:t>
            </a:r>
            <a:r>
              <a:rPr lang="pl-PL" sz="1600" b="1" dirty="0" err="1" smtClean="0"/>
              <a:t>Omiteks</a:t>
            </a:r>
            <a:r>
              <a:rPr lang="pl-PL" sz="1600" b="1" dirty="0" smtClean="0"/>
              <a:t>” </a:t>
            </a:r>
            <a:r>
              <a:rPr lang="pl-PL" sz="1600" b="1" dirty="0" err="1" smtClean="0"/>
              <a:t>sp.j</a:t>
            </a:r>
            <a:endParaRPr lang="pl-PL" sz="1600" b="1" dirty="0" smtClean="0"/>
          </a:p>
          <a:p>
            <a:r>
              <a:rPr lang="pl-PL" sz="1400" b="1" dirty="0" smtClean="0"/>
              <a:t>						</a:t>
            </a:r>
          </a:p>
          <a:p>
            <a:r>
              <a:rPr lang="pl-PL" sz="1400" b="1" dirty="0" smtClean="0"/>
              <a:t>					</a:t>
            </a:r>
            <a:r>
              <a:rPr lang="pl-PL" sz="1600" b="1" dirty="0" err="1" smtClean="0"/>
              <a:t>ul.Ciemna</a:t>
            </a:r>
            <a:r>
              <a:rPr lang="pl-PL" sz="1600" b="1" dirty="0" smtClean="0"/>
              <a:t> 56</a:t>
            </a:r>
          </a:p>
          <a:p>
            <a:r>
              <a:rPr lang="pl-PL" sz="1600" b="1" dirty="0" smtClean="0"/>
              <a:t>					61-876 Poznań</a:t>
            </a:r>
            <a:r>
              <a:rPr lang="pl-PL" sz="1400" b="1" dirty="0" smtClean="0"/>
              <a:t>		</a:t>
            </a:r>
            <a:r>
              <a:rPr lang="pl-PL" sz="1050" b="1" dirty="0" smtClean="0"/>
              <a:t>		</a:t>
            </a:r>
          </a:p>
          <a:p>
            <a:r>
              <a:rPr lang="pl-PL" sz="1050" b="1" dirty="0" smtClean="0"/>
              <a:t> </a:t>
            </a:r>
          </a:p>
          <a:p>
            <a:r>
              <a:rPr lang="pl-PL" sz="1600" b="1" dirty="0" smtClean="0"/>
              <a:t>Sprawa: </a:t>
            </a:r>
            <a:r>
              <a:rPr lang="pl-PL" sz="1600" b="1" u="sng" dirty="0" smtClean="0"/>
              <a:t>zapytanie o ofertowe</a:t>
            </a:r>
            <a:endParaRPr lang="pl-PL" sz="1600" b="1" dirty="0" smtClean="0"/>
          </a:p>
          <a:p>
            <a:r>
              <a:rPr lang="pl-PL" sz="1050" b="1" dirty="0" smtClean="0"/>
              <a:t> </a:t>
            </a:r>
          </a:p>
          <a:p>
            <a:r>
              <a:rPr lang="pl-PL" sz="1050" b="1" dirty="0" smtClean="0"/>
              <a:t> </a:t>
            </a:r>
          </a:p>
          <a:p>
            <a:r>
              <a:rPr lang="pl-PL" sz="1600" b="1" dirty="0" smtClean="0"/>
              <a:t>Zakład krawiecki „Danka” zwraca się z prośbą o przesłanie informacji o rodzajach, kolorach i cenach mikrofazy i sztucznych futer posiadanych przez Waszą hurtownie w obecnej ofercie handlowej.</a:t>
            </a:r>
          </a:p>
          <a:p>
            <a:r>
              <a:rPr lang="pl-PL" sz="1600" b="1" dirty="0" smtClean="0"/>
              <a:t>Interesuje nas termin i rodzaj zapłaty w przypadku zakupienia w/</a:t>
            </a:r>
            <a:r>
              <a:rPr lang="pl-PL" sz="1600" b="1" dirty="0" err="1" smtClean="0"/>
              <a:t>w</a:t>
            </a:r>
            <a:r>
              <a:rPr lang="pl-PL" sz="1600" b="1" dirty="0" smtClean="0"/>
              <a:t> towarów.</a:t>
            </a:r>
          </a:p>
          <a:p>
            <a:r>
              <a:rPr lang="pl-PL" sz="1600" b="1" dirty="0" smtClean="0"/>
              <a:t>Zainteresowani również jesteśmy bonifikatą udzielaną klientom posiadającym własne środki transportu.</a:t>
            </a:r>
          </a:p>
          <a:p>
            <a:r>
              <a:rPr lang="pl-PL" sz="1600" b="1" dirty="0" smtClean="0"/>
              <a:t>Prosimy o szybką odpowiedź na nasze zapytanie.</a:t>
            </a:r>
          </a:p>
          <a:p>
            <a:r>
              <a:rPr lang="pl-PL" sz="1600" b="1" dirty="0" smtClean="0"/>
              <a:t> </a:t>
            </a:r>
          </a:p>
          <a:p>
            <a:r>
              <a:rPr lang="pl-PL" sz="1050" b="1" dirty="0" smtClean="0"/>
              <a:t> </a:t>
            </a:r>
          </a:p>
          <a:p>
            <a:r>
              <a:rPr lang="pl-PL" sz="1050" b="1" dirty="0" smtClean="0"/>
              <a:t>									  					</a:t>
            </a:r>
            <a:r>
              <a:rPr lang="pl-PL" sz="1600" b="1" dirty="0" smtClean="0"/>
              <a:t>Z poważaniem</a:t>
            </a:r>
          </a:p>
          <a:p>
            <a:r>
              <a:rPr lang="pl-PL" sz="1600" b="1" dirty="0" smtClean="0"/>
              <a:t> </a:t>
            </a:r>
          </a:p>
          <a:p>
            <a:r>
              <a:rPr lang="pl-PL" sz="1600" b="1" dirty="0" smtClean="0"/>
              <a:t>														Dyrektor									Katarzyna Krym</a:t>
            </a:r>
            <a:r>
              <a:rPr lang="pl-PL" sz="1050" b="1" dirty="0" smtClean="0"/>
              <a:t>	</a:t>
            </a:r>
          </a:p>
          <a:p>
            <a:endParaRPr lang="pl-PL" sz="1050" b="1" dirty="0" smtClean="0"/>
          </a:p>
          <a:p>
            <a:endParaRPr lang="pl-PL" sz="1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285728"/>
            <a:ext cx="8786874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b="1" u="sng" dirty="0" smtClean="0"/>
              <a:t>Treść zapytanie ofertowego</a:t>
            </a:r>
            <a:r>
              <a:rPr lang="pl-PL" sz="2400" b="1" dirty="0" smtClean="0"/>
              <a:t>      Przykład 1 – dobry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b="1" dirty="0" smtClean="0"/>
              <a:t>Proszę o wycenę ulotek:</a:t>
            </a:r>
          </a:p>
          <a:p>
            <a:pPr>
              <a:buNone/>
            </a:pPr>
            <a:r>
              <a:rPr lang="pl-PL" sz="2400" b="1" dirty="0" smtClean="0"/>
              <a:t>- Format A4     </a:t>
            </a:r>
          </a:p>
          <a:p>
            <a:pPr>
              <a:buNone/>
            </a:pPr>
            <a:r>
              <a:rPr lang="pl-PL" sz="2400" b="1" dirty="0" smtClean="0"/>
              <a:t> - Papier zbliżony do tego jak strony w </a:t>
            </a:r>
            <a:r>
              <a:rPr lang="pl-PL" sz="2400" b="1" dirty="0" err="1" smtClean="0"/>
              <a:t>newsweek’u</a:t>
            </a:r>
            <a:endParaRPr lang="pl-PL" sz="2400" b="1" dirty="0" smtClean="0"/>
          </a:p>
          <a:p>
            <a:pPr>
              <a:buNone/>
            </a:pPr>
            <a:r>
              <a:rPr lang="pl-PL" sz="2400" b="1" dirty="0" smtClean="0"/>
              <a:t>- Zadruk z dwóch stron w kolorze</a:t>
            </a:r>
          </a:p>
          <a:p>
            <a:pPr>
              <a:buFontTx/>
              <a:buChar char="-"/>
            </a:pPr>
            <a:r>
              <a:rPr lang="pl-PL" sz="2400" b="1" dirty="0" smtClean="0"/>
              <a:t>Projekt własny       - Ilość: 5000szt</a:t>
            </a:r>
          </a:p>
          <a:p>
            <a:pPr>
              <a:buNone/>
            </a:pPr>
            <a:r>
              <a:rPr lang="pl-PL" sz="2400" b="1" dirty="0" smtClean="0"/>
              <a:t>Oferty proszę składać do: 01.09.2011           </a:t>
            </a:r>
          </a:p>
          <a:p>
            <a:pPr>
              <a:buNone/>
            </a:pPr>
            <a:r>
              <a:rPr lang="pl-PL" sz="2400" b="1" dirty="0" smtClean="0"/>
              <a:t>Termin realizacji: 14.09.2011</a:t>
            </a:r>
          </a:p>
          <a:p>
            <a:pPr>
              <a:buNone/>
            </a:pPr>
            <a:r>
              <a:rPr lang="pl-PL" sz="2400" b="1" i="1" dirty="0" smtClean="0">
                <a:solidFill>
                  <a:schemeClr val="accent2">
                    <a:lumMod val="75000"/>
                  </a:schemeClr>
                </a:solidFill>
              </a:rPr>
              <a:t>Zawarte są wszystkie najważniejsze informacje.</a:t>
            </a:r>
          </a:p>
          <a:p>
            <a:pPr>
              <a:buNone/>
            </a:pPr>
            <a:r>
              <a:rPr lang="pl-PL" sz="2400" b="1" i="1" dirty="0" smtClean="0">
                <a:solidFill>
                  <a:schemeClr val="accent2">
                    <a:lumMod val="75000"/>
                  </a:schemeClr>
                </a:solidFill>
              </a:rPr>
              <a:t>Nawet nie mając pojęcia jakie są rodzaje papieru, to przedstawienie</a:t>
            </a:r>
          </a:p>
          <a:p>
            <a:pPr>
              <a:buNone/>
            </a:pPr>
            <a:r>
              <a:rPr lang="pl-PL" sz="2400" b="1" i="1" dirty="0" smtClean="0">
                <a:solidFill>
                  <a:schemeClr val="accent2">
                    <a:lumMod val="75000"/>
                  </a:schemeClr>
                </a:solidFill>
              </a:rPr>
              <a:t>swoich oczekiwań na zasadzie porównania do czegoś co znamy jest</a:t>
            </a:r>
          </a:p>
          <a:p>
            <a:pPr>
              <a:buNone/>
            </a:pPr>
            <a:r>
              <a:rPr lang="pl-PL" sz="2400" b="1" i="1" dirty="0" smtClean="0">
                <a:solidFill>
                  <a:schemeClr val="accent2">
                    <a:lumMod val="75000"/>
                  </a:schemeClr>
                </a:solidFill>
              </a:rPr>
              <a:t>najlepszym rozwiązaniem. Pamiętajmy o zasadzie: im więcej</a:t>
            </a:r>
          </a:p>
          <a:p>
            <a:pPr>
              <a:buNone/>
            </a:pPr>
            <a:r>
              <a:rPr lang="pl-PL" sz="2400" b="1" i="1" dirty="0" smtClean="0">
                <a:solidFill>
                  <a:schemeClr val="accent2">
                    <a:lumMod val="75000"/>
                  </a:schemeClr>
                </a:solidFill>
              </a:rPr>
              <a:t>informacji – tym lepiej.</a:t>
            </a:r>
            <a:endParaRPr lang="pl-PL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l-P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648072"/>
          </a:xfrm>
        </p:spPr>
        <p:txBody>
          <a:bodyPr>
            <a:normAutofit/>
          </a:bodyPr>
          <a:lstStyle/>
          <a:p>
            <a:r>
              <a:rPr lang="pl-PL" sz="3200" b="1" u="sng" dirty="0" smtClean="0">
                <a:solidFill>
                  <a:srgbClr val="C00000"/>
                </a:solidFill>
              </a:rPr>
              <a:t>Elementy składowe i zasady ich rozmieszczania</a:t>
            </a:r>
            <a:endParaRPr lang="pl-PL" sz="3200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r>
              <a:rPr lang="pl-PL" b="1" u="sng" dirty="0" smtClean="0"/>
              <a:t>a) Marginesy:  </a:t>
            </a:r>
            <a:endParaRPr lang="pl-PL" dirty="0" smtClean="0"/>
          </a:p>
          <a:p>
            <a:pPr>
              <a:buNone/>
            </a:pPr>
            <a:r>
              <a:rPr lang="pl-PL" b="1" dirty="0" smtClean="0"/>
              <a:t>    lewy:    2,5-3 </a:t>
            </a:r>
            <a:r>
              <a:rPr lang="pl-PL" b="1" dirty="0" err="1" smtClean="0"/>
              <a:t>cm</a:t>
            </a:r>
            <a:r>
              <a:rPr lang="pl-PL" b="1" dirty="0" smtClean="0"/>
              <a:t>.		górny: 1,5-2 </a:t>
            </a:r>
            <a:r>
              <a:rPr lang="pl-PL" b="1" dirty="0" err="1" smtClean="0"/>
              <a:t>cm</a:t>
            </a:r>
            <a:r>
              <a:rPr lang="pl-PL" b="1" dirty="0" smtClean="0"/>
              <a:t>.</a:t>
            </a:r>
            <a:endParaRPr lang="pl-PL" dirty="0" smtClean="0"/>
          </a:p>
          <a:p>
            <a:pPr>
              <a:buNone/>
            </a:pPr>
            <a:r>
              <a:rPr lang="pl-PL" b="1" dirty="0" smtClean="0"/>
              <a:t>    prawy:    1- 1,5 </a:t>
            </a:r>
            <a:r>
              <a:rPr lang="pl-PL" b="1" dirty="0" err="1" smtClean="0"/>
              <a:t>cm</a:t>
            </a:r>
            <a:r>
              <a:rPr lang="pl-PL" b="1" dirty="0" smtClean="0"/>
              <a:t>.		dolny:     2-3 </a:t>
            </a:r>
            <a:r>
              <a:rPr lang="pl-PL" b="1" dirty="0" err="1" smtClean="0"/>
              <a:t>cm</a:t>
            </a:r>
            <a:r>
              <a:rPr lang="pl-PL" b="1" dirty="0" smtClean="0"/>
              <a:t>.</a:t>
            </a:r>
          </a:p>
          <a:p>
            <a:endParaRPr lang="pl-PL" dirty="0" smtClean="0"/>
          </a:p>
          <a:p>
            <a:pPr>
              <a:buNone/>
            </a:pPr>
            <a:r>
              <a:rPr lang="pl-PL" b="1" u="sng" dirty="0" smtClean="0"/>
              <a:t>b) Format papieru</a:t>
            </a:r>
            <a:endParaRPr lang="pl-PL" dirty="0" smtClean="0"/>
          </a:p>
          <a:p>
            <a:pPr>
              <a:buNone/>
            </a:pPr>
            <a:r>
              <a:rPr lang="pl-PL" b="1" dirty="0" smtClean="0"/>
              <a:t>    A4 w układzie pionowym  </a:t>
            </a:r>
          </a:p>
          <a:p>
            <a:pPr>
              <a:buNone/>
            </a:pPr>
            <a:r>
              <a:rPr lang="pl-PL" b="1" dirty="0" smtClean="0"/>
              <a:t> lub</a:t>
            </a:r>
            <a:endParaRPr lang="pl-PL" dirty="0" smtClean="0"/>
          </a:p>
          <a:p>
            <a:pPr>
              <a:buNone/>
            </a:pPr>
            <a:r>
              <a:rPr lang="pl-PL" b="1" dirty="0" smtClean="0"/>
              <a:t>    A5 w układzie poziomym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188640"/>
            <a:ext cx="8858312" cy="652650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sz="2400" b="1" u="sng" dirty="0" smtClean="0">
                <a:solidFill>
                  <a:schemeClr val="accent2">
                    <a:lumMod val="75000"/>
                  </a:schemeClr>
                </a:solidFill>
              </a:rPr>
              <a:t>Treść zapytania ofertowego     Przykład 2 – wzorowy</a:t>
            </a:r>
          </a:p>
          <a:p>
            <a:pPr>
              <a:buNone/>
            </a:pPr>
            <a:endParaRPr lang="pl-PL" sz="1100" b="1" u="sng" dirty="0" smtClean="0"/>
          </a:p>
          <a:p>
            <a:pPr>
              <a:buNone/>
            </a:pPr>
            <a:r>
              <a:rPr lang="pl-PL" sz="2400" b="1" dirty="0" smtClean="0"/>
              <a:t>Proszę o wycenę wydruku ulotek:</a:t>
            </a:r>
          </a:p>
          <a:p>
            <a:pPr>
              <a:buNone/>
            </a:pPr>
            <a:r>
              <a:rPr lang="pl-PL" sz="2400" b="1" dirty="0" smtClean="0"/>
              <a:t>- Format ulotki A4          - Papier kredowy (gramatura 130g/m2 – błysk)</a:t>
            </a:r>
          </a:p>
          <a:p>
            <a:pPr>
              <a:buNone/>
            </a:pPr>
            <a:r>
              <a:rPr lang="pl-PL" sz="2400" b="1" dirty="0" smtClean="0"/>
              <a:t>- Zadruk CMYK 4+4        - Nakład: 5000szt        - Technologia druku: offset</a:t>
            </a:r>
          </a:p>
          <a:p>
            <a:pPr>
              <a:buNone/>
            </a:pPr>
            <a:r>
              <a:rPr lang="pl-PL" sz="2400" b="1" dirty="0" smtClean="0"/>
              <a:t>-Projekt graficzny – we własnym zakresie, </a:t>
            </a:r>
          </a:p>
          <a:p>
            <a:pPr>
              <a:buNone/>
            </a:pPr>
            <a:r>
              <a:rPr lang="pl-PL" sz="2400" b="1" dirty="0" smtClean="0"/>
              <a:t>- Nakład: 5000szt            - Technologia druku: offset</a:t>
            </a:r>
          </a:p>
          <a:p>
            <a:pPr>
              <a:buNone/>
            </a:pPr>
            <a:r>
              <a:rPr lang="pl-PL" sz="2400" b="1" dirty="0" smtClean="0"/>
              <a:t>Termin realizacji: do 01.06.2012</a:t>
            </a:r>
          </a:p>
          <a:p>
            <a:pPr>
              <a:buNone/>
            </a:pPr>
            <a:r>
              <a:rPr lang="pl-PL" sz="2400" b="1" dirty="0" smtClean="0"/>
              <a:t>Proszę o podanie ceny netto uwzględniając koszty wysyłki do Poznania.</a:t>
            </a:r>
          </a:p>
          <a:p>
            <a:pPr>
              <a:buNone/>
            </a:pPr>
            <a:r>
              <a:rPr lang="pl-PL" sz="2400" b="1" dirty="0" smtClean="0"/>
              <a:t>Proszę o oferty z całej Polski, jednak preferowane będą oferty z </a:t>
            </a:r>
          </a:p>
          <a:p>
            <a:pPr>
              <a:buNone/>
            </a:pPr>
            <a:r>
              <a:rPr lang="pl-PL" sz="2400" b="1" dirty="0" smtClean="0"/>
              <a:t>Poznania lub okolic. Nie wykluczamy stałej współpracy.  </a:t>
            </a:r>
          </a:p>
          <a:p>
            <a:pPr>
              <a:buNone/>
            </a:pPr>
            <a:r>
              <a:rPr lang="pl-PL" sz="2400" b="1" dirty="0" smtClean="0"/>
              <a:t>Kryterium wyboru oferty to cena oraz możliwie krótki czas realizacji.</a:t>
            </a:r>
          </a:p>
          <a:p>
            <a:pPr>
              <a:buNone/>
            </a:pPr>
            <a:endParaRPr lang="pl-PL" sz="1100" b="1" dirty="0" smtClean="0"/>
          </a:p>
          <a:p>
            <a:pPr>
              <a:buNone/>
            </a:pPr>
            <a:r>
              <a:rPr lang="pl-PL" sz="2400" b="1" i="1" dirty="0" smtClean="0"/>
              <a:t>Takie </a:t>
            </a:r>
            <a:r>
              <a:rPr lang="pl-PL" sz="2400" b="1" i="1" dirty="0" smtClean="0">
                <a:hlinkClick r:id="rId2" tooltip="Zapytanie ofertowe"/>
              </a:rPr>
              <a:t>zapytanie ofertowe</a:t>
            </a:r>
            <a:r>
              <a:rPr lang="pl-PL" sz="2400" b="1" i="1" dirty="0" smtClean="0"/>
              <a:t> potrafią złożyć tylko znawcy tematu, jasno</a:t>
            </a:r>
          </a:p>
          <a:p>
            <a:pPr>
              <a:buNone/>
            </a:pPr>
            <a:r>
              <a:rPr lang="pl-PL" sz="2400" b="1" i="1" dirty="0" smtClean="0"/>
              <a:t>w punktach opisany przedmiot zamówienia, fachowa terminologia –</a:t>
            </a:r>
          </a:p>
          <a:p>
            <a:pPr>
              <a:buNone/>
            </a:pPr>
            <a:r>
              <a:rPr lang="pl-PL" sz="2400" b="1" i="1" dirty="0" smtClean="0"/>
              <a:t>żadnych niedomówień.</a:t>
            </a:r>
            <a:endParaRPr lang="pl-PL" sz="2400" b="1" dirty="0" smtClean="0"/>
          </a:p>
          <a:p>
            <a:endParaRPr lang="pl-PL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42876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357166"/>
            <a:ext cx="8858312" cy="6357982"/>
          </a:xfrm>
        </p:spPr>
        <p:txBody>
          <a:bodyPr>
            <a:normAutofit/>
          </a:bodyPr>
          <a:lstStyle/>
          <a:p>
            <a:r>
              <a:rPr lang="pl-PL" sz="2800" b="1" u="sng" dirty="0" smtClean="0">
                <a:solidFill>
                  <a:schemeClr val="accent2">
                    <a:lumMod val="75000"/>
                  </a:schemeClr>
                </a:solidFill>
              </a:rPr>
              <a:t>Treść zapytania ofertowego </a:t>
            </a:r>
            <a:r>
              <a:rPr lang="pl-PL" sz="2800" b="1" dirty="0" smtClean="0">
                <a:solidFill>
                  <a:schemeClr val="accent2">
                    <a:lumMod val="75000"/>
                  </a:schemeClr>
                </a:solidFill>
              </a:rPr>
              <a:t>   Przykład 3 – </a:t>
            </a:r>
            <a:r>
              <a:rPr lang="pl-PL" sz="2800" b="1" u="sng" dirty="0" smtClean="0">
                <a:solidFill>
                  <a:schemeClr val="accent2">
                    <a:lumMod val="75000"/>
                  </a:schemeClr>
                </a:solidFill>
              </a:rPr>
              <a:t>zły</a:t>
            </a:r>
            <a:r>
              <a:rPr lang="pl-PL" sz="2800" b="1" u="sng" dirty="0" smtClean="0"/>
              <a:t/>
            </a:r>
            <a:br>
              <a:rPr lang="pl-PL" sz="2800" b="1" u="sng" dirty="0" smtClean="0"/>
            </a:br>
            <a:endParaRPr lang="pl-PL" sz="2800" b="1" u="sng" dirty="0" smtClean="0"/>
          </a:p>
          <a:p>
            <a:pPr>
              <a:buNone/>
            </a:pPr>
            <a:r>
              <a:rPr lang="pl-PL" sz="2800" b="1" dirty="0" smtClean="0">
                <a:solidFill>
                  <a:srgbClr val="C00000"/>
                </a:solidFill>
              </a:rPr>
              <a:t>Potrzebuję wyceny ulotek,   format A4,    ilość 5000szt.</a:t>
            </a:r>
          </a:p>
          <a:p>
            <a:pPr>
              <a:buNone/>
            </a:pPr>
            <a:endParaRPr lang="pl-PL" sz="2800" b="1" dirty="0" smtClean="0"/>
          </a:p>
          <a:p>
            <a:pPr>
              <a:buNone/>
            </a:pPr>
            <a:r>
              <a:rPr lang="pl-PL" sz="2800" b="1" i="1" dirty="0" smtClean="0"/>
              <a:t>Takiej treści nie ma co komentować, mało profesjonalna, </a:t>
            </a:r>
          </a:p>
          <a:p>
            <a:pPr>
              <a:buNone/>
            </a:pPr>
            <a:r>
              <a:rPr lang="pl-PL" sz="2800" b="1" i="1" dirty="0" smtClean="0"/>
              <a:t>szanse na otrzymanie dobrej oferty są małe, spodziewać</a:t>
            </a:r>
          </a:p>
          <a:p>
            <a:pPr>
              <a:buNone/>
            </a:pPr>
            <a:r>
              <a:rPr lang="pl-PL" sz="2800" b="1" i="1" dirty="0" smtClean="0"/>
              <a:t>się można oferty której jedyną treścią będzie jakaś kwota,</a:t>
            </a:r>
          </a:p>
          <a:p>
            <a:pPr>
              <a:buNone/>
            </a:pPr>
            <a:r>
              <a:rPr lang="pl-PL" sz="2800" b="1" i="1" dirty="0" smtClean="0"/>
              <a:t>zazwyczaj ze sporą poprawką na wiarygodność</a:t>
            </a:r>
          </a:p>
          <a:p>
            <a:pPr>
              <a:buNone/>
            </a:pPr>
            <a:r>
              <a:rPr lang="pl-PL" sz="2800" b="1" i="1" dirty="0" smtClean="0"/>
              <a:t>składającego zapytanie.</a:t>
            </a:r>
          </a:p>
          <a:p>
            <a:pPr>
              <a:buNone/>
            </a:pPr>
            <a:r>
              <a:rPr lang="pl-PL" sz="2800" b="1" i="1" dirty="0" smtClean="0"/>
              <a:t>Firma odpowiadając na takie zapytanie poświeci nam</a:t>
            </a:r>
          </a:p>
          <a:p>
            <a:pPr>
              <a:buNone/>
            </a:pPr>
            <a:r>
              <a:rPr lang="pl-PL" sz="2800" b="1" i="1" smtClean="0"/>
              <a:t>mniej czasu</a:t>
            </a:r>
            <a:r>
              <a:rPr lang="pl-PL" sz="2800" b="1" i="1" dirty="0" smtClean="0"/>
              <a:t>, niż czas który potrzebowała </a:t>
            </a:r>
            <a:r>
              <a:rPr lang="pl-PL" sz="2800" b="1" i="1" smtClean="0"/>
              <a:t>na jego</a:t>
            </a:r>
          </a:p>
          <a:p>
            <a:pPr>
              <a:buNone/>
            </a:pPr>
            <a:r>
              <a:rPr lang="pl-PL" sz="2800" b="1" i="1" smtClean="0"/>
              <a:t>przeczytanie</a:t>
            </a:r>
            <a:r>
              <a:rPr lang="pl-PL" sz="2800" b="1" i="1" dirty="0" smtClean="0"/>
              <a:t>.</a:t>
            </a:r>
            <a:endParaRPr lang="pl-PL" sz="2800" b="1" dirty="0" smtClean="0"/>
          </a:p>
          <a:p>
            <a:endParaRPr lang="pl-PL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"/>
          </a:xfrm>
        </p:spPr>
        <p:txBody>
          <a:bodyPr>
            <a:normAutofit fontScale="90000"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1926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800" b="1" u="sng" dirty="0" smtClean="0"/>
              <a:t>c)Układ graficzny pism</a:t>
            </a:r>
            <a:r>
              <a:rPr lang="pl-PL" sz="2800" b="1" dirty="0" smtClean="0"/>
              <a:t>	  (europejski lub amerykański)</a:t>
            </a:r>
            <a:endParaRPr lang="pl-PL" sz="2800" dirty="0" smtClean="0"/>
          </a:p>
          <a:p>
            <a:r>
              <a:rPr lang="pl-PL" sz="2800" b="1" dirty="0" smtClean="0">
                <a:solidFill>
                  <a:srgbClr val="C00000"/>
                </a:solidFill>
              </a:rPr>
              <a:t>Pole nagłówkowe </a:t>
            </a:r>
            <a:r>
              <a:rPr lang="pl-PL" sz="2800" dirty="0" smtClean="0"/>
              <a:t>– </a:t>
            </a:r>
            <a:r>
              <a:rPr lang="pl-PL" sz="2800" b="1" dirty="0" smtClean="0"/>
              <a:t>nazwa, adres nadawcy </a:t>
            </a:r>
          </a:p>
          <a:p>
            <a:pPr>
              <a:buNone/>
            </a:pPr>
            <a:r>
              <a:rPr lang="pl-PL" sz="2800" b="1" dirty="0" smtClean="0"/>
              <a:t>    (+informacje dodatkowe: telefon, faks, nr konta, KRS,..)</a:t>
            </a:r>
          </a:p>
          <a:p>
            <a:pPr>
              <a:buNone/>
            </a:pPr>
            <a:r>
              <a:rPr lang="pl-PL" sz="2800" b="1" dirty="0" smtClean="0"/>
              <a:t>*)przy lewym  (2,5-3)i pod górnym marginesem (1,5-2)</a:t>
            </a:r>
          </a:p>
          <a:p>
            <a:pPr>
              <a:buNone/>
            </a:pPr>
            <a:r>
              <a:rPr lang="pl-PL" sz="2800" b="1" dirty="0" smtClean="0"/>
              <a:t>*)rozmieścić w kształcie prostokąta</a:t>
            </a:r>
          </a:p>
          <a:p>
            <a:pPr>
              <a:buNone/>
            </a:pPr>
            <a:r>
              <a:rPr lang="pl-PL" sz="2800" b="1" dirty="0" smtClean="0"/>
              <a:t>*)wpisywać w układzie blokowym, nie przenosić</a:t>
            </a:r>
          </a:p>
          <a:p>
            <a:pPr>
              <a:buNone/>
            </a:pPr>
            <a:r>
              <a:rPr lang="pl-PL" sz="2800" b="1" dirty="0" smtClean="0"/>
              <a:t>*)stosować pojedynczy odstęp między wierszami</a:t>
            </a:r>
          </a:p>
          <a:p>
            <a:pPr>
              <a:buNone/>
            </a:pPr>
            <a:r>
              <a:rPr lang="pl-PL" sz="2800" dirty="0" smtClean="0">
                <a:solidFill>
                  <a:srgbClr val="C00000"/>
                </a:solidFill>
              </a:rPr>
              <a:t>	</a:t>
            </a:r>
            <a:r>
              <a:rPr lang="pl-PL" sz="2800" b="1" dirty="0" smtClean="0">
                <a:solidFill>
                  <a:srgbClr val="2E09B7"/>
                </a:solidFill>
              </a:rPr>
              <a:t>Zespół Szkół Zawodowych nr 1</a:t>
            </a:r>
          </a:p>
          <a:p>
            <a:pPr>
              <a:buNone/>
            </a:pPr>
            <a:r>
              <a:rPr lang="pl-PL" sz="2800" b="1" dirty="0" smtClean="0">
                <a:solidFill>
                  <a:srgbClr val="2E09B7"/>
                </a:solidFill>
              </a:rPr>
              <a:t>	w Kępnie</a:t>
            </a:r>
          </a:p>
          <a:p>
            <a:pPr>
              <a:buNone/>
            </a:pPr>
            <a:r>
              <a:rPr lang="pl-PL" sz="2800" b="1" dirty="0" smtClean="0">
                <a:solidFill>
                  <a:srgbClr val="2E09B7"/>
                </a:solidFill>
              </a:rPr>
              <a:t>	ul. Miła 25</a:t>
            </a:r>
          </a:p>
          <a:p>
            <a:pPr>
              <a:buNone/>
            </a:pPr>
            <a:r>
              <a:rPr lang="pl-PL" sz="2800" b="1" dirty="0" smtClean="0">
                <a:solidFill>
                  <a:srgbClr val="2E09B7"/>
                </a:solidFill>
              </a:rPr>
              <a:t>	63-600 Kępno</a:t>
            </a:r>
          </a:p>
          <a:p>
            <a:pPr>
              <a:buNone/>
            </a:pPr>
            <a:r>
              <a:rPr lang="pl-PL" sz="2800" b="1" dirty="0" smtClean="0">
                <a:solidFill>
                  <a:srgbClr val="2E09B7"/>
                </a:solidFill>
              </a:rPr>
              <a:t>	tel. 062-782-32-83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8640"/>
          </a:xfrm>
        </p:spPr>
        <p:txBody>
          <a:bodyPr>
            <a:normAutofit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*) imię i nazwisko adresata może być poprzedzone</a:t>
            </a:r>
            <a:br>
              <a:rPr lang="pl-PL" b="1" dirty="0" smtClean="0"/>
            </a:br>
            <a:r>
              <a:rPr lang="pl-PL" b="1" dirty="0" smtClean="0"/>
              <a:t>zwrotem grzecznościowym umieszczonym w</a:t>
            </a:r>
          </a:p>
          <a:p>
            <a:pPr>
              <a:buNone/>
            </a:pPr>
            <a:r>
              <a:rPr lang="pl-PL" b="1" dirty="0" smtClean="0"/>
              <a:t>    oddzielnym wierszu np.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   	</a:t>
            </a:r>
            <a:r>
              <a:rPr lang="pl-PL" b="1" dirty="0" smtClean="0">
                <a:solidFill>
                  <a:srgbClr val="C00000"/>
                </a:solidFill>
              </a:rPr>
              <a:t>Szanowny Pan</a:t>
            </a:r>
            <a:br>
              <a:rPr lang="pl-PL" b="1" dirty="0" smtClean="0">
                <a:solidFill>
                  <a:srgbClr val="C00000"/>
                </a:solidFill>
              </a:rPr>
            </a:br>
            <a:r>
              <a:rPr lang="pl-PL" b="1" dirty="0" smtClean="0">
                <a:solidFill>
                  <a:srgbClr val="C00000"/>
                </a:solidFill>
              </a:rPr>
              <a:t>	mgr Zbigniew Janas</a:t>
            </a:r>
            <a:br>
              <a:rPr lang="pl-PL" b="1" dirty="0" smtClean="0">
                <a:solidFill>
                  <a:srgbClr val="C00000"/>
                </a:solidFill>
              </a:rPr>
            </a:br>
            <a:r>
              <a:rPr lang="pl-PL" b="1" dirty="0" smtClean="0">
                <a:solidFill>
                  <a:srgbClr val="C00000"/>
                </a:solidFill>
              </a:rPr>
              <a:t>   	Dyrektor</a:t>
            </a:r>
            <a:br>
              <a:rPr lang="pl-PL" b="1" dirty="0" smtClean="0">
                <a:solidFill>
                  <a:srgbClr val="C00000"/>
                </a:solidFill>
              </a:rPr>
            </a:br>
            <a:r>
              <a:rPr lang="pl-PL" b="1" dirty="0" smtClean="0">
                <a:solidFill>
                  <a:srgbClr val="C00000"/>
                </a:solidFill>
              </a:rPr>
              <a:t>   	Zespołu Szkół Zawodowych nr 1</a:t>
            </a:r>
            <a:br>
              <a:rPr lang="pl-PL" b="1" dirty="0" smtClean="0">
                <a:solidFill>
                  <a:srgbClr val="C00000"/>
                </a:solidFill>
              </a:rPr>
            </a:br>
            <a:r>
              <a:rPr lang="pl-PL" b="1" dirty="0" smtClean="0">
                <a:solidFill>
                  <a:srgbClr val="C00000"/>
                </a:solidFill>
              </a:rPr>
              <a:t>    </a:t>
            </a:r>
            <a:br>
              <a:rPr lang="pl-PL" b="1" dirty="0" smtClean="0">
                <a:solidFill>
                  <a:srgbClr val="C00000"/>
                </a:solidFill>
              </a:rPr>
            </a:br>
            <a:r>
              <a:rPr lang="pl-PL" b="1" dirty="0" smtClean="0">
                <a:solidFill>
                  <a:srgbClr val="C00000"/>
                </a:solidFill>
              </a:rPr>
              <a:t>   	ul. Widokowa 12</a:t>
            </a:r>
            <a:br>
              <a:rPr lang="pl-PL" b="1" dirty="0" smtClean="0">
                <a:solidFill>
                  <a:srgbClr val="C00000"/>
                </a:solidFill>
              </a:rPr>
            </a:br>
            <a:r>
              <a:rPr lang="pl-PL" b="1" dirty="0" smtClean="0">
                <a:solidFill>
                  <a:srgbClr val="C00000"/>
                </a:solidFill>
              </a:rPr>
              <a:t>   	63-600 KĘPNO</a:t>
            </a:r>
            <a:endParaRPr lang="pl-PL" b="1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Pole adresata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56166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sz="2800" b="1" dirty="0" smtClean="0"/>
              <a:t>*)nazwa i siedziba firmy </a:t>
            </a:r>
          </a:p>
          <a:p>
            <a:pPr>
              <a:buNone/>
            </a:pPr>
            <a:r>
              <a:rPr lang="pl-PL" sz="2800" b="1" dirty="0" smtClean="0"/>
              <a:t>*)po prawej stronie, poniżej znaku pisma (lub na równi)</a:t>
            </a:r>
          </a:p>
          <a:p>
            <a:pPr>
              <a:buNone/>
            </a:pPr>
            <a:r>
              <a:rPr lang="pl-PL" sz="2800" b="1" dirty="0" smtClean="0"/>
              <a:t>*)rozmieścić w kształcie prostokąta</a:t>
            </a:r>
          </a:p>
          <a:p>
            <a:pPr>
              <a:buNone/>
            </a:pPr>
            <a:r>
              <a:rPr lang="pl-PL" sz="2800" b="1" dirty="0" smtClean="0"/>
              <a:t>*)wpisywać w układzie blokowym, nie przenosić</a:t>
            </a:r>
          </a:p>
          <a:p>
            <a:pPr>
              <a:buNone/>
            </a:pPr>
            <a:r>
              <a:rPr lang="pl-PL" sz="2800" b="1" dirty="0" smtClean="0"/>
              <a:t>*)dane wpisywać w pierwszym przypadku-mianowniku</a:t>
            </a:r>
          </a:p>
          <a:p>
            <a:pPr>
              <a:buNone/>
            </a:pPr>
            <a:r>
              <a:rPr lang="pl-PL" sz="2800" b="1" dirty="0" smtClean="0"/>
              <a:t>*)podwójna interlinia jest tylko między nazwą firmy (lub </a:t>
            </a:r>
          </a:p>
          <a:p>
            <a:pPr>
              <a:buNone/>
            </a:pPr>
            <a:r>
              <a:rPr lang="pl-PL" sz="2800" b="1" dirty="0" smtClean="0"/>
              <a:t>    nazwiskiem adresata) a nazwą ulicy</a:t>
            </a:r>
          </a:p>
          <a:p>
            <a:pPr>
              <a:buNone/>
            </a:pPr>
            <a:r>
              <a:rPr lang="pl-PL" sz="2800" b="1" dirty="0" smtClean="0"/>
              <a:t>*)nie stosować skrótów (np.: Sz. P., W.P.) </a:t>
            </a:r>
          </a:p>
          <a:p>
            <a:pPr>
              <a:buNone/>
            </a:pPr>
            <a:r>
              <a:rPr lang="pl-PL" sz="2800" b="1" dirty="0" smtClean="0"/>
              <a:t>                           ani skrótowców (np. PKO, LO, ZSZ)</a:t>
            </a:r>
          </a:p>
          <a:p>
            <a:pPr>
              <a:buNone/>
            </a:pPr>
            <a:r>
              <a:rPr lang="pl-PL" sz="2800" b="1" dirty="0" smtClean="0"/>
              <a:t>*)kod pocztowy i nazwę miejscowości wyróżnić wielkimi</a:t>
            </a:r>
          </a:p>
          <a:p>
            <a:pPr>
              <a:buNone/>
            </a:pPr>
            <a:r>
              <a:rPr lang="pl-PL" sz="2800" b="1" dirty="0" smtClean="0"/>
              <a:t>    literami i tłusty drukiem</a:t>
            </a:r>
            <a:endParaRPr lang="pl-PL" sz="2800" dirty="0" smtClean="0"/>
          </a:p>
          <a:p>
            <a:endParaRPr lang="pl-PL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ZASADY SPORZĄDZANIA DOKUMENTACJI HANDLOWEJ</a:t>
            </a:r>
            <a:endParaRPr lang="pl-PL" sz="2800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b="1" dirty="0" smtClean="0"/>
              <a:t>    Korespondencja handlowa poprzedza zawarcie transakcji kupna-sprzedaży.</a:t>
            </a:r>
          </a:p>
          <a:p>
            <a:pPr>
              <a:buNone/>
            </a:pPr>
            <a:r>
              <a:rPr lang="pl-PL" sz="2800" b="1" dirty="0" smtClean="0"/>
              <a:t>    </a:t>
            </a:r>
            <a:r>
              <a:rPr lang="pl-PL" sz="2800" b="1" u="sng" dirty="0" smtClean="0"/>
              <a:t>Obejmuje dwie grupy pism:</a:t>
            </a:r>
            <a:endParaRPr lang="pl-PL" sz="2800" b="1" dirty="0" smtClean="0"/>
          </a:p>
          <a:p>
            <a:r>
              <a:rPr lang="pl-PL" sz="2800" b="1" dirty="0" smtClean="0"/>
              <a:t>– dokumenty typowe dla transakcji kupna-sprzedaży, z których znaczna część sporządzana jest na powszechnie stosowanych drukach,</a:t>
            </a:r>
          </a:p>
          <a:p>
            <a:r>
              <a:rPr lang="pl-PL" sz="2800" b="1" dirty="0" smtClean="0"/>
              <a:t>– dokumenty indywidualne dla poszczególnych transakcji, sporządzone z reguły na blankietach korespondencyjnych firmowych.</a:t>
            </a:r>
          </a:p>
          <a:p>
            <a:endParaRPr lang="pl-PL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8640"/>
          </a:xfrm>
        </p:spPr>
        <p:txBody>
          <a:bodyPr>
            <a:normAutofit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b="1" u="sng" dirty="0" smtClean="0"/>
              <a:t>Do typowych pism handlowych zalicza się:</a:t>
            </a:r>
            <a:endParaRPr lang="pl-PL" sz="2800" b="1" dirty="0" smtClean="0"/>
          </a:p>
          <a:p>
            <a:r>
              <a:rPr lang="pl-PL" sz="2800" b="1" dirty="0" smtClean="0"/>
              <a:t>- zapytanie o ofertę</a:t>
            </a:r>
          </a:p>
          <a:p>
            <a:r>
              <a:rPr lang="pl-PL" sz="2800" b="1" dirty="0" smtClean="0"/>
              <a:t>- ofertę</a:t>
            </a:r>
          </a:p>
          <a:p>
            <a:r>
              <a:rPr lang="pl-PL" sz="2800" b="1" dirty="0" smtClean="0"/>
              <a:t>- zamówienie</a:t>
            </a:r>
          </a:p>
          <a:p>
            <a:r>
              <a:rPr lang="pl-PL" sz="2800" b="1" dirty="0" smtClean="0"/>
              <a:t>- potwierdzenie przyjęcia zamówienia,</a:t>
            </a:r>
          </a:p>
          <a:p>
            <a:r>
              <a:rPr lang="pl-PL" sz="2800" b="1" dirty="0" smtClean="0"/>
              <a:t>- zawiadomienie o wysyłce</a:t>
            </a:r>
          </a:p>
          <a:p>
            <a:r>
              <a:rPr lang="pl-PL" sz="2800" b="1" dirty="0" smtClean="0"/>
              <a:t>- fakturę VAT (lub rachunek uproszczony)</a:t>
            </a:r>
          </a:p>
          <a:p>
            <a:r>
              <a:rPr lang="pl-PL" sz="2800" b="1" dirty="0" smtClean="0"/>
              <a:t>- reklamację.</a:t>
            </a:r>
            <a:endParaRPr lang="pl-PL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61206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8000" b="1" dirty="0" smtClean="0">
                <a:solidFill>
                  <a:srgbClr val="7030A0"/>
                </a:solidFill>
              </a:rPr>
              <a:t>ZAPYTANIA OFERTOWE</a:t>
            </a:r>
          </a:p>
          <a:p>
            <a:pPr algn="ctr">
              <a:buNone/>
            </a:pPr>
            <a:endParaRPr lang="pl-PL" sz="16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Przybrać mogą różną formę od zwykłego</a:t>
            </a:r>
          </a:p>
          <a:p>
            <a:pPr algn="ctr">
              <a:buNone/>
            </a:pPr>
            <a:r>
              <a:rPr lang="pl-PL" b="1" dirty="0" smtClean="0"/>
              <a:t>połączenia telefonicznego po rozbudowaną</a:t>
            </a:r>
          </a:p>
          <a:p>
            <a:pPr algn="ctr">
              <a:buNone/>
            </a:pPr>
            <a:r>
              <a:rPr lang="pl-PL" b="1" dirty="0" smtClean="0"/>
              <a:t>korespondencję</a:t>
            </a:r>
            <a:endParaRPr lang="pl-PL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8640"/>
          </a:xfrm>
        </p:spPr>
        <p:txBody>
          <a:bodyPr>
            <a:normAutofit/>
          </a:bodyPr>
          <a:lstStyle/>
          <a:p>
            <a:endParaRPr lang="pl-PL" sz="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120680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FF0000"/>
                </a:solidFill>
              </a:rPr>
              <a:t>NADAWCĄ </a:t>
            </a:r>
            <a:r>
              <a:rPr lang="pl-PL" sz="2800" b="1" dirty="0" smtClean="0"/>
              <a:t> jest przedsiębiorstwo zwracające się do</a:t>
            </a:r>
          </a:p>
          <a:p>
            <a:pPr>
              <a:buNone/>
            </a:pPr>
            <a:r>
              <a:rPr lang="pl-PL" sz="2800" b="1" dirty="0" smtClean="0"/>
              <a:t> kontrahenta z prośbą o przedstawienie oferty. </a:t>
            </a:r>
          </a:p>
          <a:p>
            <a:pPr>
              <a:buNone/>
            </a:pPr>
            <a:r>
              <a:rPr lang="pl-PL" sz="2800" b="1" dirty="0" smtClean="0"/>
              <a:t>Jeżeli nadawca nie prowadził dotychczas korespondencji z</a:t>
            </a:r>
          </a:p>
          <a:p>
            <a:pPr>
              <a:buNone/>
            </a:pPr>
            <a:r>
              <a:rPr lang="pl-PL" sz="2800" b="1" dirty="0" smtClean="0"/>
              <a:t> przedsiębiorstwem, do którego kieruje zapytania ofertowe,</a:t>
            </a:r>
          </a:p>
          <a:p>
            <a:pPr>
              <a:buNone/>
            </a:pPr>
            <a:r>
              <a:rPr lang="pl-PL" sz="2800" b="1" dirty="0" smtClean="0"/>
              <a:t> wstęp listu powinien zawierać krótką charakterystykę</a:t>
            </a:r>
          </a:p>
          <a:p>
            <a:pPr>
              <a:buNone/>
            </a:pPr>
            <a:r>
              <a:rPr lang="pl-PL" sz="2800" b="1" dirty="0" smtClean="0"/>
              <a:t> własnej firmy. </a:t>
            </a:r>
          </a:p>
          <a:p>
            <a:pPr>
              <a:buNone/>
            </a:pPr>
            <a:r>
              <a:rPr lang="pl-PL" sz="2800" b="1" dirty="0" smtClean="0"/>
              <a:t>Taka autoprezentacja może przybrać formę krótkiej</a:t>
            </a:r>
          </a:p>
          <a:p>
            <a:pPr>
              <a:buNone/>
            </a:pPr>
            <a:r>
              <a:rPr lang="pl-PL" sz="2800" b="1" dirty="0" smtClean="0"/>
              <a:t> charakterystyki własnego przedsiębiorstwa, obejmującej </a:t>
            </a:r>
          </a:p>
          <a:p>
            <a:pPr>
              <a:buNone/>
            </a:pPr>
            <a:r>
              <a:rPr lang="pl-PL" sz="2800" b="1" dirty="0" smtClean="0"/>
              <a:t>pozycję rynkową, rozmiary i zakres działalności, wielkość</a:t>
            </a:r>
          </a:p>
          <a:p>
            <a:pPr>
              <a:buNone/>
            </a:pPr>
            <a:r>
              <a:rPr lang="pl-PL" sz="2800" b="1" dirty="0" smtClean="0"/>
              <a:t> zapotrzebowania, okres istnienia firmy. </a:t>
            </a:r>
            <a:endParaRPr lang="pl-PL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869</Words>
  <Application>Microsoft Office PowerPoint</Application>
  <PresentationFormat>Pokaz na ekranie (4:3)</PresentationFormat>
  <Paragraphs>212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ZASADY REDAGOWANIA PISM</vt:lpstr>
      <vt:lpstr>Elementy składowe i zasady ich rozmieszczania</vt:lpstr>
      <vt:lpstr>Slajd 3</vt:lpstr>
      <vt:lpstr>Slajd 4</vt:lpstr>
      <vt:lpstr>Pole adresata</vt:lpstr>
      <vt:lpstr>ZASADY SPORZĄDZANIA DOKUMENTACJI HANDLOWEJ</vt:lpstr>
      <vt:lpstr>Slajd 7</vt:lpstr>
      <vt:lpstr>Slajd 8</vt:lpstr>
      <vt:lpstr>Slajd 9</vt:lpstr>
      <vt:lpstr>ADRESAT</vt:lpstr>
      <vt:lpstr>TREŚĆ</vt:lpstr>
      <vt:lpstr>PŁATNOŚCI – WARUNKI I UPUSTY </vt:lpstr>
      <vt:lpstr>ZAKOŃCZENIE</vt:lpstr>
      <vt:lpstr>Slajd 14</vt:lpstr>
      <vt:lpstr>Dlaczego warto przykładać się do pisania treści zapytania</vt:lpstr>
      <vt:lpstr>Slajd 16</vt:lpstr>
      <vt:lpstr>Slajd 17</vt:lpstr>
      <vt:lpstr>Slajd 18</vt:lpstr>
      <vt:lpstr>Slajd 19</vt:lpstr>
      <vt:lpstr>Slajd 20</vt:lpstr>
      <vt:lpstr>Slajd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ZAPYTANIE OFERTOWE</dc:title>
  <dc:creator>Gosia</dc:creator>
  <cp:lastModifiedBy>Użytkownik systemu Windows</cp:lastModifiedBy>
  <cp:revision>39</cp:revision>
  <dcterms:created xsi:type="dcterms:W3CDTF">2012-03-15T00:29:27Z</dcterms:created>
  <dcterms:modified xsi:type="dcterms:W3CDTF">2020-12-11T07:08:35Z</dcterms:modified>
</cp:coreProperties>
</file>